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8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91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D77E43-9D4C-4ED0-9B3F-7E6C085D8B21}" type="datetimeFigureOut">
              <a:rPr lang="en-IN" smtClean="0"/>
              <a:t>18-09-2025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2C6E1-D27B-49DE-BC5C-7D8A85341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42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19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1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609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7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9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67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59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52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65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95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2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1617" y="2370981"/>
            <a:ext cx="684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/>
            </a:pPr>
            <a:r>
              <a:rPr dirty="0"/>
              <a:t>CO₂ Emission Prediction Project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r>
              <a:rPr lang="en-IN" dirty="0"/>
              <a:t>                        ( </a:t>
            </a:r>
            <a:r>
              <a:rPr dirty="0"/>
              <a:t>Automated estimation of vehicle CO₂ emissions (g/km) based on vehicle specifications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EDA — Correlation Heatmap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/>
              <a:t>                                       </a:t>
            </a:r>
            <a:r>
              <a:rPr dirty="0"/>
              <a:t> Correlation between numeric features and CO₂ emissions.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6C599-0C11-D07C-CBA7-B9BB5376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26" y="2170546"/>
            <a:ext cx="8062148" cy="375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EDA — Top Makes by Avg CO₂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/>
              <a:t>                          </a:t>
            </a:r>
            <a:r>
              <a:rPr dirty="0"/>
              <a:t>Top 10 manufacturers with highest average CO₂ emissions.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0592E5-2C86-E6D6-CA2B-4F30C365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1" y="2225964"/>
            <a:ext cx="9144018" cy="39462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Modeling Approach —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r>
              <a:rPr dirty="0"/>
              <a:t>Baseline models: Linear Regression (baseline) and Random Forest Regressor (ensemble).</a:t>
            </a:r>
            <a:endParaRPr lang="en-US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Preprocessing: selected numeric features + one-hot encoding for key </a:t>
            </a:r>
            <a:r>
              <a:rPr dirty="0" err="1"/>
              <a:t>categoricals</a:t>
            </a:r>
            <a:r>
              <a:rPr dirty="0"/>
              <a:t>; train/test split (80/20).</a:t>
            </a:r>
            <a:endParaRPr lang="en-US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Evaluation metrics: R², RMSE, MAE.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Features Used for Modeling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r>
              <a:rPr dirty="0" err="1"/>
              <a:t>engine_size</a:t>
            </a:r>
            <a:r>
              <a:rPr dirty="0"/>
              <a:t>, cylinders, </a:t>
            </a:r>
            <a:r>
              <a:rPr dirty="0" err="1"/>
              <a:t>fuel_consumption_city</a:t>
            </a:r>
            <a:r>
              <a:rPr dirty="0"/>
              <a:t>, </a:t>
            </a:r>
            <a:r>
              <a:rPr dirty="0" err="1"/>
              <a:t>fuel_consumption_hwy</a:t>
            </a:r>
            <a:r>
              <a:rPr dirty="0"/>
              <a:t>, </a:t>
            </a:r>
            <a:r>
              <a:rPr dirty="0" err="1"/>
              <a:t>fuel_consumption_comb</a:t>
            </a:r>
            <a:r>
              <a:rPr dirty="0"/>
              <a:t>(l/100km), </a:t>
            </a:r>
            <a:r>
              <a:rPr dirty="0" err="1"/>
              <a:t>fuel_consumption_comb</a:t>
            </a:r>
            <a:r>
              <a:rPr dirty="0"/>
              <a:t>(mpg), </a:t>
            </a:r>
            <a:r>
              <a:rPr dirty="0" err="1"/>
              <a:t>fuel_type_E</a:t>
            </a:r>
            <a:r>
              <a:rPr dirty="0"/>
              <a:t>, </a:t>
            </a:r>
            <a:r>
              <a:rPr dirty="0" err="1"/>
              <a:t>fuel_type_N</a:t>
            </a:r>
            <a:r>
              <a:rPr dirty="0"/>
              <a:t>, </a:t>
            </a:r>
            <a:r>
              <a:rPr dirty="0" err="1"/>
              <a:t>fuel_type_X</a:t>
            </a:r>
            <a:r>
              <a:rPr dirty="0"/>
              <a:t>, </a:t>
            </a:r>
            <a:r>
              <a:rPr dirty="0" err="1"/>
              <a:t>fuel_type_Z</a:t>
            </a:r>
            <a:r>
              <a:rPr dirty="0"/>
              <a:t>, </a:t>
            </a:r>
            <a:r>
              <a:rPr dirty="0" err="1"/>
              <a:t>transmission_AM</a:t>
            </a:r>
            <a:r>
              <a:rPr dirty="0"/>
              <a:t>, </a:t>
            </a:r>
            <a:r>
              <a:rPr dirty="0" err="1"/>
              <a:t>transmission_AS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Baseline Model — Linear Regression (Test Set)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dirty="0"/>
              <a:t>R²: 0.990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RMSE: 5.868 g/km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MAE: 3.143 g/km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Interpretation: Linear regression gives a baseline performance; non-linear models may capture feature interactions better.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Random Forest (Default) — Test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R²: 0.996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RMSE: 3.816 g/km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MAE: 1.909 g/km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Random Forest improved performance vs. linear baseline.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Final Model — Selected for Deployment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Model: Random Forest Regressor (</a:t>
            </a:r>
            <a:r>
              <a:rPr dirty="0" err="1"/>
              <a:t>n_estimators</a:t>
            </a:r>
            <a:r>
              <a:rPr dirty="0"/>
              <a:t>=100).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Test R²: 0.996 | RMSE: 3.816 g/km | MAE: 1.909 g/km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Reason: good predictive performance and simple to deploy as a lightweight service.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Feature Importance — Top Contributors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dirty="0"/>
              <a:t>1. </a:t>
            </a:r>
            <a:r>
              <a:rPr dirty="0" err="1"/>
              <a:t>fuel_consumption_comb</a:t>
            </a:r>
            <a:r>
              <a:rPr dirty="0"/>
              <a:t>(l/100km) — importance 0.7775</a:t>
            </a:r>
          </a:p>
          <a:p>
            <a:pPr>
              <a:defRPr sz="1800"/>
            </a:pPr>
            <a:r>
              <a:rPr dirty="0"/>
              <a:t>2. </a:t>
            </a:r>
            <a:r>
              <a:rPr dirty="0" err="1"/>
              <a:t>fuel_consumption_comb</a:t>
            </a:r>
            <a:r>
              <a:rPr dirty="0"/>
              <a:t>(mpg) — importance 0.1438</a:t>
            </a:r>
          </a:p>
          <a:p>
            <a:pPr>
              <a:defRPr sz="1800"/>
            </a:pPr>
            <a:r>
              <a:rPr dirty="0"/>
              <a:t>3. </a:t>
            </a:r>
            <a:r>
              <a:rPr dirty="0" err="1"/>
              <a:t>fuel_type_E</a:t>
            </a:r>
            <a:r>
              <a:rPr dirty="0"/>
              <a:t> — importance 0.0484</a:t>
            </a:r>
          </a:p>
          <a:p>
            <a:pPr>
              <a:defRPr sz="1800"/>
            </a:pPr>
            <a:r>
              <a:rPr dirty="0"/>
              <a:t>4. </a:t>
            </a:r>
            <a:r>
              <a:rPr dirty="0" err="1"/>
              <a:t>fuel_consumption_city</a:t>
            </a:r>
            <a:r>
              <a:rPr dirty="0"/>
              <a:t> — importance 0.0120</a:t>
            </a:r>
          </a:p>
          <a:p>
            <a:pPr>
              <a:defRPr sz="1800"/>
            </a:pPr>
            <a:r>
              <a:rPr dirty="0"/>
              <a:t>5. </a:t>
            </a:r>
            <a:r>
              <a:rPr dirty="0" err="1"/>
              <a:t>engine_size</a:t>
            </a:r>
            <a:r>
              <a:rPr dirty="0"/>
              <a:t> — importance 0.0105</a:t>
            </a:r>
          </a:p>
          <a:p>
            <a:pPr>
              <a:defRPr sz="1800"/>
            </a:pPr>
            <a:r>
              <a:rPr dirty="0"/>
              <a:t>6. </a:t>
            </a:r>
            <a:r>
              <a:rPr dirty="0" err="1"/>
              <a:t>fuel_type_X</a:t>
            </a:r>
            <a:r>
              <a:rPr dirty="0"/>
              <a:t> — importance 0.0023</a:t>
            </a:r>
          </a:p>
          <a:p>
            <a:pPr>
              <a:defRPr sz="1800"/>
            </a:pPr>
            <a:r>
              <a:rPr dirty="0"/>
              <a:t>7. cylinders — importance 0.0023</a:t>
            </a:r>
          </a:p>
          <a:p>
            <a:pPr>
              <a:defRPr sz="1800"/>
            </a:pPr>
            <a:r>
              <a:rPr dirty="0"/>
              <a:t>8. </a:t>
            </a:r>
            <a:r>
              <a:rPr dirty="0" err="1"/>
              <a:t>fuel_consumption_hwy</a:t>
            </a:r>
            <a:r>
              <a:rPr dirty="0"/>
              <a:t> — importance 0.0019</a:t>
            </a:r>
          </a:p>
          <a:p>
            <a:pPr>
              <a:defRPr sz="1800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69480-DEB2-A7F7-EB32-104F3957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36" y="1371611"/>
            <a:ext cx="5338625" cy="41424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Evaluation — Predictions vs Actual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/>
              <a:t>                                             </a:t>
            </a:r>
            <a:r>
              <a:rPr dirty="0"/>
              <a:t>Scatter plot of actual vs predicted CO₂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87130-C475-2622-9C11-A841FD7A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4" y="2235201"/>
            <a:ext cx="5486411" cy="35652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Evaluation — Residual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/>
              <a:t>                                </a:t>
            </a:r>
            <a:r>
              <a:rPr dirty="0"/>
              <a:t>Residuals vs predicted values to check heteroscedasticity and biases.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EB385-2664-5B0E-FC76-36A6D0C6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3" y="2456873"/>
            <a:ext cx="6400813" cy="32581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Mentor &amp; Team Members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dirty="0"/>
              <a:t>Mentor</a:t>
            </a:r>
            <a:r>
              <a:rPr lang="en-US" dirty="0"/>
              <a:t> Name </a:t>
            </a:r>
            <a:r>
              <a:rPr dirty="0"/>
              <a:t>: </a:t>
            </a:r>
            <a:r>
              <a:rPr lang="en-US" dirty="0"/>
              <a:t>    KARTHIK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Team Members: </a:t>
            </a:r>
            <a:r>
              <a:rPr lang="en-US" dirty="0"/>
              <a:t>   DEGA RAMBABU</a:t>
            </a:r>
          </a:p>
          <a:p>
            <a:pPr>
              <a:defRPr sz="1800"/>
            </a:pPr>
            <a:r>
              <a:rPr lang="en-US" dirty="0"/>
              <a:t>                           KURAVA RAVI KUMAR</a:t>
            </a:r>
          </a:p>
          <a:p>
            <a:pPr>
              <a:defRPr sz="1800"/>
            </a:pPr>
            <a:r>
              <a:rPr lang="en-US" dirty="0"/>
              <a:t>                           GIRIDHAR KALKERI</a:t>
            </a:r>
          </a:p>
          <a:p>
            <a:pPr>
              <a:defRPr sz="1800"/>
            </a:pPr>
            <a:r>
              <a:rPr lang="en-US" dirty="0"/>
              <a:t>                           SUSHANT SINGH</a:t>
            </a:r>
          </a:p>
          <a:p>
            <a:pPr>
              <a:defRPr sz="1800"/>
            </a:pPr>
            <a:r>
              <a:rPr lang="en-US" dirty="0"/>
              <a:t>                           JULLA NAVEEN KUMAR</a:t>
            </a:r>
          </a:p>
          <a:p>
            <a:pPr>
              <a:defRPr sz="1800"/>
            </a:pPr>
            <a:r>
              <a:rPr lang="en-US" dirty="0"/>
              <a:t>                           MOHAMMAD JAWAD M A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Evaluation — Error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/>
              <a:t>                                            </a:t>
            </a:r>
            <a:r>
              <a:rPr dirty="0"/>
              <a:t>Histogram / KDE of prediction errors (</a:t>
            </a:r>
            <a:r>
              <a:rPr dirty="0" err="1"/>
              <a:t>y_pred</a:t>
            </a:r>
            <a:r>
              <a:rPr dirty="0"/>
              <a:t> - </a:t>
            </a:r>
            <a:r>
              <a:rPr dirty="0" err="1"/>
              <a:t>y_true</a:t>
            </a:r>
            <a:r>
              <a:rPr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B49E5-2905-C2DE-15CB-1D71F98F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3" y="2466109"/>
            <a:ext cx="6400813" cy="32488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Model Limitations &amp; Assumptions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Model performance depends on the quality of manufacturer-reported consumption numbers.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High-cardinality categorical fields (make/model) were treated conservatively — could be better represented with frequency encoding.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Results are valid within the distribution of the dataset — extrapolation to new vehicle types may be unreliable.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Deployment &amp; App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Local </a:t>
            </a:r>
            <a:r>
              <a:rPr dirty="0" err="1"/>
              <a:t>Streamlit</a:t>
            </a:r>
            <a:r>
              <a:rPr dirty="0"/>
              <a:t> app created for interactive predictions (input: make, model, engine size, fuel consumption, transmission, cylinders, fuel type).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App uses the trained Random Forest model and scaler to estimate CO₂ (g/km).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Backend files and encodings used in the app are available in the uploaded project files.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APP Page — Screenshot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dirty="0"/>
              <a:t> </a:t>
            </a:r>
            <a:r>
              <a:rPr dirty="0" err="1"/>
              <a:t>Streamlit</a:t>
            </a:r>
            <a:r>
              <a:rPr dirty="0"/>
              <a:t> app main page showing inputs and predicted CO₂.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D6EB3-CB18-8D04-5F1B-D0C56B4B7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068944"/>
            <a:ext cx="10718799" cy="400858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Challenges Faced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Handling high-cardinality categorical variables (make/model) without leaking information.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Feature engineering for fuel consumption units (MPG vs L/100 km).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Balancing model complexity and deployment performance for real-time app.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Future Work &amp; Improvements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Explore target encoding / frequency encoding for make/model to retain information without exploding feature space.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Experiment with gradient boosting (</a:t>
            </a:r>
            <a:r>
              <a:rPr dirty="0" err="1"/>
              <a:t>XGBoost</a:t>
            </a:r>
            <a:r>
              <a:rPr dirty="0"/>
              <a:t>/</a:t>
            </a:r>
            <a:r>
              <a:rPr dirty="0" err="1"/>
              <a:t>LightGBM</a:t>
            </a:r>
            <a:r>
              <a:rPr dirty="0"/>
              <a:t>) and stacking ensembles for further gains.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Create automated CI/CD for model updates and monitor prediction drift post-deployment.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Project Artifacts &amp; Files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Included: co2_emissions.csv, EDA CSV, Jupyter notebook, trained model files, </a:t>
            </a:r>
            <a:r>
              <a:rPr dirty="0" err="1"/>
              <a:t>Streamlit</a:t>
            </a:r>
            <a:r>
              <a:rPr dirty="0"/>
              <a:t> app code (rf.py).</a:t>
            </a:r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Files are in the uploaded project folder—refer to them for </a:t>
            </a:r>
            <a:r>
              <a:rPr dirty="0" err="1"/>
              <a:t>reproduceability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78401" y="2610197"/>
            <a:ext cx="3112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/>
            </a:pPr>
            <a:r>
              <a:rPr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37471" y="15660"/>
            <a:ext cx="29497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800" b="1"/>
            </a:pPr>
            <a:r>
              <a:rPr lang="en-US" dirty="0"/>
              <a:t>Prediction Video</a:t>
            </a:r>
            <a:endParaRPr dirty="0"/>
          </a:p>
        </p:txBody>
      </p:sp>
      <p:pic>
        <p:nvPicPr>
          <p:cNvPr id="4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C6D5D7C-CFF7-2E01-3FA5-BC19C742A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6066" y="538881"/>
            <a:ext cx="9261986" cy="6303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4841B-696D-EFD4-6280-0570D85A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246255-94C1-CD2C-9483-BCDC15BCEBCC}"/>
              </a:ext>
            </a:extLst>
          </p:cNvPr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Project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1E067-1E95-BAF6-FB82-F0F275DD8AC8}"/>
              </a:ext>
            </a:extLst>
          </p:cNvPr>
          <p:cNvSpPr txBox="1"/>
          <p:nvPr/>
        </p:nvSpPr>
        <p:spPr>
          <a:xfrm>
            <a:off x="457200" y="1444568"/>
            <a:ext cx="11277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r>
              <a:rPr dirty="0"/>
              <a:t>Model CO₂ emissions as a function of vehicle attributes to understand drivers of emissions and enable prediction for new vehicles.</a:t>
            </a:r>
            <a:endParaRPr lang="en-US" dirty="0"/>
          </a:p>
          <a:p>
            <a:pPr>
              <a:defRPr sz="1800"/>
            </a:pPr>
            <a:endParaRPr lang="en-IN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Target variable: CO₂ emissions (g/km).</a:t>
            </a:r>
          </a:p>
        </p:txBody>
      </p:sp>
    </p:spTree>
    <p:extLst>
      <p:ext uri="{BB962C8B-B14F-4D97-AF65-F5344CB8AC3E}">
        <p14:creationId xmlns:p14="http://schemas.microsoft.com/office/powerpoint/2010/main" val="2908123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Dataset Details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Source: Uploaded CSV (co2_emissions.csv). Rows: 7385 | Columns: 12.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No. of missing values (total): 0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Key variables include: engine size, cylinders, transmission, fuel type, fuel consumption (city/</a:t>
            </a:r>
            <a:r>
              <a:rPr dirty="0" err="1"/>
              <a:t>hwy</a:t>
            </a:r>
            <a:r>
              <a:rPr dirty="0"/>
              <a:t>/combined), make/model, and CO₂ emissions.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Exploratory Data Analysis — Key Inferences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endParaRPr lang="en-US" dirty="0"/>
          </a:p>
          <a:p>
            <a:pPr>
              <a:defRPr sz="1800"/>
            </a:pPr>
            <a:r>
              <a:rPr dirty="0"/>
              <a:t>CO₂ emissions — mean: 250.6 g/km, median: 246.0, min: 96.0, max: 522.0.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No missing values detected in the dataset (consistent with dataset overview).</a:t>
            </a:r>
            <a:endParaRPr lang="en-US" dirty="0"/>
          </a:p>
          <a:p>
            <a:pPr>
              <a:defRPr sz="1800"/>
            </a:pPr>
            <a:endParaRPr dirty="0"/>
          </a:p>
          <a:p>
            <a:pPr>
              <a:defRPr sz="1800"/>
            </a:pPr>
            <a:r>
              <a:rPr dirty="0"/>
              <a:t>Strong positive relationships observed between fuel consumption (L/100km) and CO₂ emissions; engine size also positively correlated with CO₂.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EDA — CO₂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/>
              <a:t>                            </a:t>
            </a:r>
            <a:r>
              <a:rPr dirty="0"/>
              <a:t>Histogram showing distribution of CO₂ emissions across vehicles.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7CBFB-0BB5-EBA7-E37A-207FCC428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34" y="2440247"/>
            <a:ext cx="6944694" cy="29833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EDA — Engine Size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lang="en-US" dirty="0"/>
              <a:t>                                             </a:t>
            </a:r>
            <a:r>
              <a:rPr dirty="0"/>
              <a:t> Histogram / density plot of engine sizes.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4182A-5CA9-5A34-668C-5D4BA8B5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3" y="2161309"/>
            <a:ext cx="6400813" cy="35536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1277599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/>
            </a:pPr>
            <a:r>
              <a:t>EDA — CO₂ by Vehicle Class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463040"/>
            <a:ext cx="11277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/>
            </a:pPr>
            <a:r>
              <a:rPr dirty="0"/>
              <a:t> </a:t>
            </a:r>
            <a:r>
              <a:rPr lang="en-US" dirty="0"/>
              <a:t>                        Boxplot</a:t>
            </a:r>
            <a:r>
              <a:rPr dirty="0"/>
              <a:t> of CO₂ emissions across vehicle classes (SUV, Compact, etc.).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D87F1-94FC-9501-B853-3F144724C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36" y="2558473"/>
            <a:ext cx="7075055" cy="3223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41DF30-6EFE-2010-210A-D46BCF8A0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1" y="2015252"/>
            <a:ext cx="9144018" cy="41569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45</TotalTime>
  <Words>960</Words>
  <Application>Microsoft Office PowerPoint</Application>
  <PresentationFormat>Widescreen</PresentationFormat>
  <Paragraphs>149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admin</cp:lastModifiedBy>
  <cp:revision>4</cp:revision>
  <dcterms:created xsi:type="dcterms:W3CDTF">2013-01-27T09:14:16Z</dcterms:created>
  <dcterms:modified xsi:type="dcterms:W3CDTF">2025-09-18T14:06:38Z</dcterms:modified>
  <cp:category/>
</cp:coreProperties>
</file>